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83" r:id="rId3"/>
    <p:sldId id="284" r:id="rId4"/>
    <p:sldId id="285" r:id="rId5"/>
    <p:sldId id="286" r:id="rId6"/>
    <p:sldId id="287" r:id="rId7"/>
    <p:sldId id="256" r:id="rId8"/>
    <p:sldId id="257" r:id="rId9"/>
    <p:sldId id="258" r:id="rId10"/>
    <p:sldId id="260" r:id="rId11"/>
    <p:sldId id="259" r:id="rId12"/>
    <p:sldId id="263" r:id="rId13"/>
    <p:sldId id="266" r:id="rId14"/>
    <p:sldId id="267" r:id="rId15"/>
    <p:sldId id="268" r:id="rId16"/>
    <p:sldId id="270" r:id="rId17"/>
    <p:sldId id="271" r:id="rId18"/>
    <p:sldId id="272" r:id="rId19"/>
    <p:sldId id="273"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9FEB0B-1D24-4DC6-AA34-FBC9CCF07999}" type="datetimeFigureOut">
              <a:rPr lang="en-US" smtClean="0"/>
              <a:pPr/>
              <a:t>5/12/2020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2898427-EC6B-4793-A9AF-EA82CECE88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9FEB0B-1D24-4DC6-AA34-FBC9CCF0799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8427-EC6B-4793-A9AF-EA82CECE88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9FEB0B-1D24-4DC6-AA34-FBC9CCF0799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8427-EC6B-4793-A9AF-EA82CECE88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9FEB0B-1D24-4DC6-AA34-FBC9CCF0799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8427-EC6B-4793-A9AF-EA82CECE889C}"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B9FEB0B-1D24-4DC6-AA34-FBC9CCF0799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8427-EC6B-4793-A9AF-EA82CECE889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B9FEB0B-1D24-4DC6-AA34-FBC9CCF0799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8427-EC6B-4793-A9AF-EA82CECE889C}"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B9FEB0B-1D24-4DC6-AA34-FBC9CCF07999}"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98427-EC6B-4793-A9AF-EA82CECE88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9FEB0B-1D24-4DC6-AA34-FBC9CCF07999}"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98427-EC6B-4793-A9AF-EA82CECE889C}"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FEB0B-1D24-4DC6-AA34-FBC9CCF07999}"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98427-EC6B-4793-A9AF-EA82CECE88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B9FEB0B-1D24-4DC6-AA34-FBC9CCF0799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8427-EC6B-4793-A9AF-EA82CECE88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9FEB0B-1D24-4DC6-AA34-FBC9CCF07999}" type="datetimeFigureOut">
              <a:rPr lang="en-US" smtClean="0"/>
              <a:pPr/>
              <a:t>5/12/2020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2898427-EC6B-4793-A9AF-EA82CECE889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9FEB0B-1D24-4DC6-AA34-FBC9CCF07999}" type="datetimeFigureOut">
              <a:rPr lang="en-US" smtClean="0"/>
              <a:pPr/>
              <a:t>5/12/2020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2898427-EC6B-4793-A9AF-EA82CECE88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8229600" cy="1143000"/>
          </a:xfrm>
        </p:spPr>
        <p:txBody>
          <a:bodyPr>
            <a:normAutofit fontScale="90000"/>
          </a:bodyPr>
          <a:lstStyle/>
          <a:p>
            <a:pPr algn="ctr"/>
            <a:r>
              <a:rPr lang="en-US" b="1" dirty="0"/>
              <a:t>MANAGING </a:t>
            </a:r>
            <a:r>
              <a:rPr lang="en-US" dirty="0"/>
              <a:t>IN A</a:t>
            </a:r>
            <a:r>
              <a:rPr lang="en-US" b="1" dirty="0"/>
              <a:t> DIVERSE WORKPLACE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tretch>
            <a:fillRect/>
          </a:stretch>
        </p:blipFill>
        <p:spPr bwMode="auto">
          <a:xfrm>
            <a:off x="1554692" y="1481138"/>
            <a:ext cx="6034616" cy="452596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Managing Diversity is defined as the “planning and implementing organizational systems and practices to manage people so that the potential advantages of diversity are maximized while its potential disadvantages are minimized”.</a:t>
            </a:r>
          </a:p>
        </p:txBody>
      </p:sp>
      <p:sp>
        <p:nvSpPr>
          <p:cNvPr id="2" name="Title 1"/>
          <p:cNvSpPr>
            <a:spLocks noGrp="1"/>
          </p:cNvSpPr>
          <p:nvPr>
            <p:ph type="title"/>
          </p:nvPr>
        </p:nvSpPr>
        <p:spPr/>
        <p:txBody>
          <a:bodyPr/>
          <a:lstStyle/>
          <a:p>
            <a:r>
              <a:rPr lang="en-US" dirty="0"/>
              <a:t>Managing diversity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21491"/>
          </a:xfrm>
        </p:spPr>
        <p:txBody>
          <a:bodyPr>
            <a:normAutofit lnSpcReduction="10000"/>
          </a:bodyPr>
          <a:lstStyle/>
          <a:p>
            <a:r>
              <a:rPr lang="en-US" dirty="0"/>
              <a:t>Diversity management is the key to growth in today’s intensely competitive global marketplace.</a:t>
            </a:r>
          </a:p>
          <a:p>
            <a:r>
              <a:rPr lang="en-US" dirty="0"/>
              <a:t>Organizations that seek global market relevancy must embrace diversity – in how they think, act and innovate.</a:t>
            </a:r>
          </a:p>
          <a:p>
            <a:r>
              <a:rPr lang="en-US" dirty="0"/>
              <a:t>Diversity can no longer just be about making the numbers, but rather how an organization treats its people authentically down to the roots of its business model.</a:t>
            </a:r>
          </a:p>
          <a:p>
            <a:r>
              <a:rPr lang="en-US" dirty="0"/>
              <a:t>In today’s new workplace, diversity management is a time sensitive business essential.</a:t>
            </a:r>
          </a:p>
        </p:txBody>
      </p:sp>
      <p:sp>
        <p:nvSpPr>
          <p:cNvPr id="2" name="Title 1"/>
          <p:cNvSpPr>
            <a:spLocks noGrp="1"/>
          </p:cNvSpPr>
          <p:nvPr>
            <p:ph type="title"/>
          </p:nvPr>
        </p:nvSpPr>
        <p:spPr>
          <a:xfrm>
            <a:off x="457200" y="274638"/>
            <a:ext cx="8229600" cy="487362"/>
          </a:xfrm>
        </p:spPr>
        <p:txBody>
          <a:bodyPr>
            <a:normAutofit fontScale="90000"/>
          </a:bodyPr>
          <a:lstStyle/>
          <a:p>
            <a:r>
              <a:rPr lang="en-US" dirty="0"/>
              <a:t>Key to growth:</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need to understand diversity is also driven by women in the workplace.</a:t>
            </a:r>
          </a:p>
          <a:p>
            <a:r>
              <a:rPr lang="en-US" dirty="0"/>
              <a:t>Today's workforce has the highest levels of employment participation ever by women.</a:t>
            </a:r>
          </a:p>
          <a:p>
            <a:r>
              <a:rPr lang="en-US" dirty="0"/>
              <a:t>The number of dual income families and single working mothers has increased.</a:t>
            </a:r>
          </a:p>
          <a:p>
            <a:r>
              <a:rPr lang="en-US" dirty="0"/>
              <a:t>Change in the family structure means that there are fewer men and women in traditional family roles.</a:t>
            </a:r>
          </a:p>
          <a:p>
            <a:r>
              <a:rPr lang="en-US" dirty="0"/>
              <a:t>Therefore, diversity issues cut across both race and gender</a:t>
            </a:r>
          </a:p>
        </p:txBody>
      </p:sp>
      <p:sp>
        <p:nvSpPr>
          <p:cNvPr id="2" name="Title 1"/>
          <p:cNvSpPr>
            <a:spLocks noGrp="1"/>
          </p:cNvSpPr>
          <p:nvPr>
            <p:ph type="title"/>
          </p:nvPr>
        </p:nvSpPr>
        <p:spPr/>
        <p:txBody>
          <a:bodyPr>
            <a:normAutofit fontScale="90000"/>
          </a:bodyPr>
          <a:lstStyle/>
          <a:p>
            <a:r>
              <a:rPr lang="en-US" dirty="0"/>
              <a:t>Women in the Workplace:</a:t>
            </a:r>
            <a:br>
              <a:rPr lang="en-US"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a:t>Improves corporate culture</a:t>
            </a:r>
          </a:p>
          <a:p>
            <a:r>
              <a:rPr lang="en-US" sz="1800" dirty="0"/>
              <a:t>Improves employee morale</a:t>
            </a:r>
          </a:p>
          <a:p>
            <a:r>
              <a:rPr lang="en-US" sz="1800" dirty="0"/>
              <a:t>Easier recruitment of employees</a:t>
            </a:r>
          </a:p>
          <a:p>
            <a:r>
              <a:rPr lang="en-US" sz="1800" dirty="0"/>
              <a:t>Enables the organization to move into emerging markets</a:t>
            </a:r>
          </a:p>
          <a:p>
            <a:r>
              <a:rPr lang="en-US" sz="1800" dirty="0"/>
              <a:t>Increases creativity</a:t>
            </a:r>
          </a:p>
          <a:p>
            <a:r>
              <a:rPr lang="en-US" sz="1800" dirty="0"/>
              <a:t>Access to overseas markets.</a:t>
            </a:r>
          </a:p>
          <a:p>
            <a:r>
              <a:rPr lang="en-US" sz="1800" dirty="0"/>
              <a:t>Reduction in skill shortages.</a:t>
            </a:r>
          </a:p>
          <a:p>
            <a:r>
              <a:rPr lang="en-US" sz="1800" dirty="0"/>
              <a:t>Decreased interpersonal conflict among employees</a:t>
            </a:r>
          </a:p>
          <a:p>
            <a:r>
              <a:rPr lang="en-US" sz="1800" dirty="0"/>
              <a:t>Improves client relations</a:t>
            </a:r>
          </a:p>
          <a:p>
            <a:r>
              <a:rPr lang="en-US" sz="1800" dirty="0"/>
              <a:t>Increases productivity</a:t>
            </a:r>
          </a:p>
          <a:p>
            <a:r>
              <a:rPr lang="en-US" sz="1800" dirty="0"/>
              <a:t>Improves the organization`s bottom line</a:t>
            </a:r>
          </a:p>
          <a:p>
            <a:r>
              <a:rPr lang="en-US" sz="1800" dirty="0"/>
              <a:t>Maximizes brand identity</a:t>
            </a:r>
          </a:p>
          <a:p>
            <a:r>
              <a:rPr lang="en-US" sz="1800" dirty="0"/>
              <a:t>Responsive service delivery and enhanced staff skills</a:t>
            </a:r>
          </a:p>
        </p:txBody>
      </p:sp>
      <p:sp>
        <p:nvSpPr>
          <p:cNvPr id="2" name="Title 1"/>
          <p:cNvSpPr>
            <a:spLocks noGrp="1"/>
          </p:cNvSpPr>
          <p:nvPr>
            <p:ph type="title"/>
          </p:nvPr>
        </p:nvSpPr>
        <p:spPr/>
        <p:txBody>
          <a:bodyPr>
            <a:noAutofit/>
          </a:bodyPr>
          <a:lstStyle/>
          <a:p>
            <a:pPr algn="ctr"/>
            <a:r>
              <a:rPr lang="en-US" sz="2800" dirty="0"/>
              <a:t>How Diversity Initiatives Help an Organization Keep a Competitive Human Resources Advantage</a:t>
            </a:r>
            <a:br>
              <a:rPr lang="en-US" sz="2800" dirty="0"/>
            </a:b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Autofit/>
          </a:bodyPr>
          <a:lstStyle/>
          <a:p>
            <a:r>
              <a:rPr lang="en-US" sz="2400" dirty="0"/>
              <a:t>Customer service improves when staff understand and can communicate skillfully with customers from a range of backgrounds.</a:t>
            </a:r>
          </a:p>
          <a:p>
            <a:r>
              <a:rPr lang="en-US" sz="2400" dirty="0"/>
              <a:t>The community is also more likely to identify with and relate to companies that reflect its level of diversity</a:t>
            </a:r>
          </a:p>
          <a:p>
            <a:r>
              <a:rPr lang="en-US" sz="2400" dirty="0"/>
              <a:t>Workplace diversity where staff are encouraged to work in their areas of strength and capability.</a:t>
            </a:r>
          </a:p>
          <a:p>
            <a:r>
              <a:rPr lang="en-US" sz="2400" dirty="0"/>
              <a:t>Valuing diversity where staff potential is recognized and developed.</a:t>
            </a:r>
          </a:p>
        </p:txBody>
      </p:sp>
      <p:sp>
        <p:nvSpPr>
          <p:cNvPr id="2" name="Title 1"/>
          <p:cNvSpPr>
            <a:spLocks noGrp="1"/>
          </p:cNvSpPr>
          <p:nvPr>
            <p:ph type="title"/>
          </p:nvPr>
        </p:nvSpPr>
        <p:spPr/>
        <p:txBody>
          <a:bodyPr>
            <a:normAutofit fontScale="90000"/>
          </a:bodyPr>
          <a:lstStyle/>
          <a:p>
            <a:r>
              <a:rPr lang="en-US" dirty="0"/>
              <a:t>Benefits of Diverse workplace:</a:t>
            </a:r>
            <a:br>
              <a:rPr lang="en-US"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Steps in Managing Diversity Effectively</a:t>
            </a:r>
          </a:p>
          <a:p>
            <a:pPr marL="624078" indent="-514350">
              <a:buFont typeface="+mj-lt"/>
              <a:buAutoNum type="arabicPeriod"/>
            </a:pPr>
            <a:r>
              <a:rPr lang="en-US" dirty="0"/>
              <a:t>Secure top management commitment</a:t>
            </a:r>
          </a:p>
          <a:p>
            <a:pPr marL="624078" indent="-514350">
              <a:buFont typeface="+mj-lt"/>
              <a:buAutoNum type="arabicPeriod"/>
            </a:pPr>
            <a:r>
              <a:rPr lang="en-US" dirty="0"/>
              <a:t>Alternative work arrangements</a:t>
            </a:r>
          </a:p>
          <a:p>
            <a:pPr marL="624078" indent="-514350">
              <a:buFont typeface="+mj-lt"/>
              <a:buAutoNum type="arabicPeriod"/>
            </a:pPr>
            <a:r>
              <a:rPr lang="en-US" dirty="0"/>
              <a:t>Increase diversity skills</a:t>
            </a:r>
          </a:p>
          <a:p>
            <a:pPr marL="624078" indent="-514350">
              <a:buFont typeface="+mj-lt"/>
              <a:buAutoNum type="arabicPeriod"/>
            </a:pPr>
            <a:r>
              <a:rPr lang="en-US" dirty="0"/>
              <a:t>Organizational assessment</a:t>
            </a:r>
          </a:p>
          <a:p>
            <a:pPr marL="624078" indent="-514350">
              <a:buFont typeface="+mj-lt"/>
              <a:buAutoNum type="arabicPeriod"/>
            </a:pPr>
            <a:r>
              <a:rPr lang="en-US" dirty="0"/>
              <a:t>Attracting employees</a:t>
            </a:r>
          </a:p>
          <a:p>
            <a:pPr marL="624078" indent="-514350">
              <a:buFont typeface="+mj-lt"/>
              <a:buAutoNum type="arabicPeriod"/>
            </a:pPr>
            <a:r>
              <a:rPr lang="en-US" dirty="0"/>
              <a:t>Accommodating work and family needs</a:t>
            </a:r>
          </a:p>
        </p:txBody>
      </p:sp>
      <p:sp>
        <p:nvSpPr>
          <p:cNvPr id="2" name="Title 1"/>
          <p:cNvSpPr>
            <a:spLocks noGrp="1"/>
          </p:cNvSpPr>
          <p:nvPr>
            <p:ph type="title"/>
          </p:nvPr>
        </p:nvSpPr>
        <p:spPr/>
        <p:txBody>
          <a:bodyPr>
            <a:normAutofit fontScale="90000"/>
          </a:bodyPr>
          <a:lstStyle/>
          <a:p>
            <a:r>
              <a:rPr lang="en-US" dirty="0"/>
              <a:t>How to Manage Diversity</a:t>
            </a:r>
            <a:br>
              <a:rPr lang="en-US" dirty="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Provide members with accurate information about diversity</a:t>
            </a:r>
          </a:p>
          <a:p>
            <a:r>
              <a:rPr lang="en-US" dirty="0"/>
              <a:t>Uncover personal biases and stereotypes</a:t>
            </a:r>
          </a:p>
          <a:p>
            <a:r>
              <a:rPr lang="en-US" dirty="0"/>
              <a:t>Assess personal beliefs, attitudes, and values and learning about other points of view</a:t>
            </a:r>
          </a:p>
          <a:p>
            <a:r>
              <a:rPr lang="en-US" dirty="0"/>
              <a:t>Develop an atmosphere in which people feel free to share their differing perspectives</a:t>
            </a:r>
          </a:p>
        </p:txBody>
      </p:sp>
      <p:sp>
        <p:nvSpPr>
          <p:cNvPr id="2" name="Title 1"/>
          <p:cNvSpPr>
            <a:spLocks noGrp="1"/>
          </p:cNvSpPr>
          <p:nvPr>
            <p:ph type="title"/>
          </p:nvPr>
        </p:nvSpPr>
        <p:spPr/>
        <p:txBody>
          <a:bodyPr>
            <a:normAutofit fontScale="90000"/>
          </a:bodyPr>
          <a:lstStyle/>
          <a:p>
            <a:r>
              <a:rPr lang="en-US" dirty="0"/>
              <a:t>Diversity Awareness Programs</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t>Ignoring diversity issues costs time, money, and efficiency.</a:t>
            </a:r>
          </a:p>
          <a:p>
            <a:r>
              <a:rPr lang="en-US" sz="2400" dirty="0"/>
              <a:t> Some of the consequences can include Unhealthy tensions between people of differing gender, race, ethnicity, age, abilities, etc.;</a:t>
            </a:r>
          </a:p>
          <a:p>
            <a:r>
              <a:rPr lang="en-US" sz="2400" dirty="0"/>
              <a:t>Loss of productivity because of increased conflict;</a:t>
            </a:r>
          </a:p>
          <a:p>
            <a:r>
              <a:rPr lang="en-US" sz="2400" dirty="0"/>
              <a:t>Inability to attract and retain talented people of all kinds;</a:t>
            </a:r>
          </a:p>
          <a:p>
            <a:r>
              <a:rPr lang="en-US" sz="2400" dirty="0"/>
              <a:t>Complaints and legal actions;</a:t>
            </a:r>
          </a:p>
          <a:p>
            <a:r>
              <a:rPr lang="en-US" sz="2400" dirty="0"/>
              <a:t>Inability to retain women and people of color, resulting in lost investments in recruitment and training.</a:t>
            </a:r>
          </a:p>
        </p:txBody>
      </p:sp>
      <p:sp>
        <p:nvSpPr>
          <p:cNvPr id="2" name="Title 1"/>
          <p:cNvSpPr>
            <a:spLocks noGrp="1"/>
          </p:cNvSpPr>
          <p:nvPr>
            <p:ph type="title"/>
          </p:nvPr>
        </p:nvSpPr>
        <p:spPr/>
        <p:txBody>
          <a:bodyPr>
            <a:normAutofit fontScale="90000"/>
          </a:bodyPr>
          <a:lstStyle/>
          <a:p>
            <a:pPr algn="ctr"/>
            <a:r>
              <a:rPr lang="en-US" dirty="0"/>
              <a:t>Consequences of Ignoring Diversity:</a:t>
            </a:r>
            <a:br>
              <a:rPr lang="en-US"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21491"/>
          </a:xfrm>
        </p:spPr>
        <p:txBody>
          <a:bodyPr>
            <a:noAutofit/>
          </a:bodyPr>
          <a:lstStyle/>
          <a:p>
            <a:r>
              <a:rPr lang="en-US" sz="2000" dirty="0"/>
              <a:t>As workplaces become more diverse, employers are encouraged to take note of communication, training, recruiting practices and management.</a:t>
            </a:r>
          </a:p>
          <a:p>
            <a:pPr>
              <a:buNone/>
            </a:pPr>
            <a:endParaRPr lang="en-US" sz="2000" dirty="0"/>
          </a:p>
          <a:p>
            <a:r>
              <a:rPr lang="en-US" sz="2000" dirty="0"/>
              <a:t>Diverse workforces may be overwhelmed with problems if employees aren't equipped with the knowledge they need to communicate effectively with their coworkers, regardless of their differences.</a:t>
            </a:r>
          </a:p>
          <a:p>
            <a:endParaRPr lang="en-US" sz="2000" dirty="0"/>
          </a:p>
          <a:p>
            <a:r>
              <a:rPr lang="en-US" sz="2000" dirty="0"/>
              <a:t>Diversity training can help reduce interpersonal conflicts within a company. As a result of efforts to train employees on diversity issues, management may see an increase in training an development costs.</a:t>
            </a:r>
          </a:p>
        </p:txBody>
      </p:sp>
      <p:sp>
        <p:nvSpPr>
          <p:cNvPr id="2" name="Title 1"/>
          <p:cNvSpPr>
            <a:spLocks noGrp="1"/>
          </p:cNvSpPr>
          <p:nvPr>
            <p:ph type="title"/>
          </p:nvPr>
        </p:nvSpPr>
        <p:spPr>
          <a:xfrm>
            <a:off x="457200" y="274638"/>
            <a:ext cx="8229600" cy="563562"/>
          </a:xfrm>
        </p:spPr>
        <p:txBody>
          <a:bodyPr>
            <a:normAutofit fontScale="90000"/>
          </a:bodyPr>
          <a:lstStyle/>
          <a:p>
            <a:r>
              <a:rPr lang="en-US" dirty="0"/>
              <a:t>Considerations and Warnings:</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800" dirty="0"/>
              <a:t>Any distinction ,exclusion or preference made on the basis of race, sex, </a:t>
            </a:r>
            <a:r>
              <a:rPr lang="en-US" sz="2800" dirty="0" err="1"/>
              <a:t>colour</a:t>
            </a:r>
            <a:r>
              <a:rPr lang="en-US" sz="2800" dirty="0"/>
              <a:t>, religion, political opinion, national extraction or social origins, which has the effect of nullifying or impairing equality of opportunity or treatment in the employment or occupation.</a:t>
            </a:r>
          </a:p>
          <a:p>
            <a:pPr algn="just">
              <a:buNone/>
            </a:pPr>
            <a:endParaRPr lang="en-US" sz="2800" dirty="0"/>
          </a:p>
        </p:txBody>
      </p:sp>
      <p:sp>
        <p:nvSpPr>
          <p:cNvPr id="3" name="Title 2"/>
          <p:cNvSpPr>
            <a:spLocks noGrp="1"/>
          </p:cNvSpPr>
          <p:nvPr>
            <p:ph type="title"/>
          </p:nvPr>
        </p:nvSpPr>
        <p:spPr/>
        <p:txBody>
          <a:bodyPr/>
          <a:lstStyle/>
          <a:p>
            <a:r>
              <a:rPr lang="en-US" dirty="0"/>
              <a:t>Discrimination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40491"/>
          </a:xfrm>
        </p:spPr>
        <p:txBody>
          <a:bodyPr>
            <a:noAutofit/>
          </a:bodyPr>
          <a:lstStyle/>
          <a:p>
            <a:pPr algn="just"/>
            <a:r>
              <a:rPr lang="en-US" sz="2000" dirty="0"/>
              <a:t>A diverse workforce is a reflection of a changing world and marketplace.</a:t>
            </a:r>
          </a:p>
          <a:p>
            <a:pPr algn="just"/>
            <a:r>
              <a:rPr lang="en-US" sz="2000" dirty="0"/>
              <a:t>Diverse work teams bring high value to organizations.</a:t>
            </a:r>
          </a:p>
          <a:p>
            <a:pPr algn="just"/>
            <a:r>
              <a:rPr lang="en-US" sz="2000" dirty="0"/>
              <a:t>Respecting individual differences will benefit the workplace by creating a competitive edge and increasing work productivity.</a:t>
            </a:r>
          </a:p>
          <a:p>
            <a:pPr algn="just"/>
            <a:r>
              <a:rPr lang="en-US" sz="2000" dirty="0"/>
              <a:t>Diversity management benefits associates by creating a fair and safe environment where everyone has access to opportunities and challenges.</a:t>
            </a:r>
          </a:p>
          <a:p>
            <a:pPr algn="just"/>
            <a:r>
              <a:rPr lang="en-US" sz="2000" dirty="0"/>
              <a:t>Management tools in a diverse workforce should be used to educate everyone about diversity and its issues including laws and regulations.</a:t>
            </a:r>
          </a:p>
          <a:p>
            <a:pPr algn="just"/>
            <a:r>
              <a:rPr lang="en-US" sz="2000" dirty="0"/>
              <a:t>Most workplaces are made up of diverse cultures, so organizations need to learn how to adapt to be successful.</a:t>
            </a:r>
          </a:p>
        </p:txBody>
      </p:sp>
      <p:sp>
        <p:nvSpPr>
          <p:cNvPr id="2" name="Title 1"/>
          <p:cNvSpPr>
            <a:spLocks noGrp="1"/>
          </p:cNvSpPr>
          <p:nvPr>
            <p:ph type="title"/>
          </p:nvPr>
        </p:nvSpPr>
        <p:spPr/>
        <p:txBody>
          <a:bodyPr/>
          <a:lstStyle/>
          <a:p>
            <a:r>
              <a:rPr lang="en-US" dirty="0"/>
              <a:t>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u="sng" dirty="0"/>
              <a:t>Direct( Overt) discrimination: </a:t>
            </a:r>
            <a:r>
              <a:rPr lang="en-US" dirty="0"/>
              <a:t>where there is a direct policy or action that treats one group of persons less favorably than another.</a:t>
            </a:r>
          </a:p>
          <a:p>
            <a:pPr>
              <a:buNone/>
            </a:pPr>
            <a:endParaRPr lang="en-US" u="sng" dirty="0"/>
          </a:p>
          <a:p>
            <a:r>
              <a:rPr lang="en-US" u="sng" dirty="0"/>
              <a:t>Indirect (Covert) discrimination: </a:t>
            </a:r>
            <a:r>
              <a:rPr lang="en-US" dirty="0"/>
              <a:t>where policy or practice ,which appears to be non discriminatory, by its operation results in discrimination against one group of persons. This is also called systematic discrimination as it is built in the system.(e.g. employment aptitude test requiring mastery in English but vacant position does not required this ability)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Fair discrimination:</a:t>
            </a:r>
          </a:p>
          <a:p>
            <a:pPr>
              <a:buNone/>
            </a:pPr>
            <a:r>
              <a:rPr lang="en-US" u="sng" dirty="0"/>
              <a:t> </a:t>
            </a:r>
            <a:r>
              <a:rPr lang="en-US" dirty="0"/>
              <a:t>is based on individual differences in ability, capacities or qualification regardless of race, </a:t>
            </a:r>
            <a:r>
              <a:rPr lang="en-US" dirty="0" err="1"/>
              <a:t>colour</a:t>
            </a:r>
            <a:r>
              <a:rPr lang="en-US" dirty="0"/>
              <a:t>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active effort to improve the employment or educational opportunities  of members of minority groups and women. </a:t>
            </a:r>
          </a:p>
        </p:txBody>
      </p:sp>
      <p:sp>
        <p:nvSpPr>
          <p:cNvPr id="3" name="Title 2"/>
          <p:cNvSpPr>
            <a:spLocks noGrp="1"/>
          </p:cNvSpPr>
          <p:nvPr>
            <p:ph type="title"/>
          </p:nvPr>
        </p:nvSpPr>
        <p:spPr/>
        <p:txBody>
          <a:bodyPr/>
          <a:lstStyle/>
          <a:p>
            <a:r>
              <a:rPr lang="en-US" dirty="0"/>
              <a:t>Affirmative Action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To eliminate discrimination in employment based on race ,color ,age ,sex ,national origin ,religion or mental or physical disability.</a:t>
            </a:r>
          </a:p>
        </p:txBody>
      </p:sp>
      <p:sp>
        <p:nvSpPr>
          <p:cNvPr id="3" name="Title 2"/>
          <p:cNvSpPr>
            <a:spLocks noGrp="1"/>
          </p:cNvSpPr>
          <p:nvPr>
            <p:ph type="title"/>
          </p:nvPr>
        </p:nvSpPr>
        <p:spPr/>
        <p:txBody>
          <a:bodyPr>
            <a:normAutofit fontScale="90000"/>
          </a:bodyPr>
          <a:lstStyle/>
          <a:p>
            <a:pPr algn="ctr"/>
            <a:r>
              <a:rPr lang="en-US" dirty="0"/>
              <a:t>EQUAL EMPLOYMENT OPPORTUNITIES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82000" cy="6019800"/>
          </a:xfrm>
        </p:spPr>
        <p:txBody>
          <a:bodyPr>
            <a:normAutofit/>
          </a:bodyPr>
          <a:lstStyle/>
          <a:p>
            <a:pPr algn="l"/>
            <a:r>
              <a:rPr lang="en-US" u="sng" dirty="0">
                <a:solidFill>
                  <a:schemeClr val="tx1"/>
                </a:solidFill>
              </a:rPr>
              <a:t>Diversity:</a:t>
            </a:r>
            <a:r>
              <a:rPr lang="en-US" dirty="0">
                <a:solidFill>
                  <a:schemeClr val="tx1"/>
                </a:solidFill>
              </a:rPr>
              <a:t/>
            </a:r>
            <a:br>
              <a:rPr lang="en-US" dirty="0">
                <a:solidFill>
                  <a:schemeClr val="tx1"/>
                </a:solidFill>
              </a:rPr>
            </a:br>
            <a:r>
              <a:rPr lang="en-US" dirty="0">
                <a:solidFill>
                  <a:schemeClr val="tx1"/>
                </a:solidFill>
              </a:rPr>
              <a:t>The concept of diversity is based on individual acceptance and respect.</a:t>
            </a:r>
          </a:p>
          <a:p>
            <a:pPr algn="l"/>
            <a:r>
              <a:rPr lang="en-US" dirty="0">
                <a:solidFill>
                  <a:schemeClr val="tx1"/>
                </a:solidFill>
              </a:rPr>
              <a:t/>
            </a:r>
            <a:br>
              <a:rPr lang="en-US" dirty="0">
                <a:solidFill>
                  <a:schemeClr val="tx1"/>
                </a:solidFill>
              </a:rPr>
            </a:br>
            <a:r>
              <a:rPr lang="en-US" dirty="0">
                <a:solidFill>
                  <a:schemeClr val="tx1"/>
                </a:solidFill>
              </a:rPr>
              <a:t>It is an understanding that individuals are unique and different.</a:t>
            </a:r>
          </a:p>
          <a:p>
            <a:pPr algn="l"/>
            <a:r>
              <a:rPr lang="en-US" dirty="0">
                <a:solidFill>
                  <a:schemeClr val="tx1"/>
                </a:solidFill>
              </a:rPr>
              <a:t/>
            </a:r>
            <a:br>
              <a:rPr lang="en-US" dirty="0">
                <a:solidFill>
                  <a:schemeClr val="tx1"/>
                </a:solidFill>
              </a:rPr>
            </a:br>
            <a:r>
              <a:rPr lang="en-US" u="sng" dirty="0">
                <a:solidFill>
                  <a:schemeClr val="tx1"/>
                </a:solidFill>
              </a:rPr>
              <a:t>Cultural diversity</a:t>
            </a:r>
            <a:r>
              <a:rPr lang="en-US" dirty="0">
                <a:solidFill>
                  <a:schemeClr val="tx1"/>
                </a:solidFill>
              </a:rPr>
              <a:t/>
            </a:r>
            <a:br>
              <a:rPr lang="en-US" dirty="0">
                <a:solidFill>
                  <a:schemeClr val="tx1"/>
                </a:solidFill>
              </a:rPr>
            </a:br>
            <a:r>
              <a:rPr lang="en-US" dirty="0">
                <a:solidFill>
                  <a:schemeClr val="tx1"/>
                </a:solidFill>
              </a:rPr>
              <a:t>Cultural diversity acknowledges the existence of broad cultural groups within any culture.</a:t>
            </a:r>
            <a:br>
              <a:rPr lang="en-US" dirty="0">
                <a:solidFill>
                  <a:schemeClr val="tx1"/>
                </a:solidFill>
              </a:rPr>
            </a:b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21491"/>
          </a:xfrm>
        </p:spPr>
        <p:txBody>
          <a:bodyPr>
            <a:normAutofit fontScale="92500" lnSpcReduction="20000"/>
          </a:bodyPr>
          <a:lstStyle/>
          <a:p>
            <a:r>
              <a:rPr lang="en-US" dirty="0"/>
              <a:t></a:t>
            </a:r>
            <a:r>
              <a:rPr lang="en-US" b="1" dirty="0"/>
              <a:t>Age</a:t>
            </a:r>
          </a:p>
          <a:p>
            <a:r>
              <a:rPr lang="en-US" dirty="0"/>
              <a:t></a:t>
            </a:r>
            <a:r>
              <a:rPr lang="en-US" b="1" dirty="0"/>
              <a:t>Gender</a:t>
            </a:r>
          </a:p>
          <a:p>
            <a:r>
              <a:rPr lang="en-US" dirty="0"/>
              <a:t></a:t>
            </a:r>
            <a:r>
              <a:rPr lang="en-US" b="1" dirty="0"/>
              <a:t>Ethnicity</a:t>
            </a:r>
          </a:p>
          <a:p>
            <a:r>
              <a:rPr lang="en-US" dirty="0"/>
              <a:t></a:t>
            </a:r>
            <a:r>
              <a:rPr lang="en-US" b="1" dirty="0"/>
              <a:t>Race</a:t>
            </a:r>
          </a:p>
          <a:p>
            <a:r>
              <a:rPr lang="en-US" dirty="0"/>
              <a:t></a:t>
            </a:r>
            <a:r>
              <a:rPr lang="en-US" b="1" dirty="0"/>
              <a:t>Physical Ability</a:t>
            </a:r>
          </a:p>
          <a:p>
            <a:r>
              <a:rPr lang="en-US" dirty="0"/>
              <a:t></a:t>
            </a:r>
            <a:r>
              <a:rPr lang="en-US" b="1" dirty="0"/>
              <a:t>Sexual Orientation</a:t>
            </a:r>
          </a:p>
          <a:p>
            <a:r>
              <a:rPr lang="en-US" dirty="0"/>
              <a:t></a:t>
            </a:r>
            <a:r>
              <a:rPr lang="en-US" b="1" dirty="0"/>
              <a:t>Physical characteristics</a:t>
            </a:r>
          </a:p>
          <a:p>
            <a:r>
              <a:rPr lang="en-US" dirty="0"/>
              <a:t></a:t>
            </a:r>
            <a:r>
              <a:rPr lang="en-US" b="1" dirty="0"/>
              <a:t>Income</a:t>
            </a:r>
          </a:p>
          <a:p>
            <a:r>
              <a:rPr lang="en-US" dirty="0"/>
              <a:t></a:t>
            </a:r>
            <a:r>
              <a:rPr lang="en-US" b="1" dirty="0"/>
              <a:t>Education</a:t>
            </a:r>
          </a:p>
          <a:p>
            <a:r>
              <a:rPr lang="en-US" dirty="0"/>
              <a:t></a:t>
            </a:r>
            <a:r>
              <a:rPr lang="en-US" b="1" dirty="0"/>
              <a:t>Marital Status</a:t>
            </a:r>
          </a:p>
          <a:p>
            <a:r>
              <a:rPr lang="en-US" dirty="0"/>
              <a:t></a:t>
            </a:r>
            <a:r>
              <a:rPr lang="en-US" b="1" dirty="0"/>
              <a:t>Religious Beliefs</a:t>
            </a:r>
          </a:p>
          <a:p>
            <a:r>
              <a:rPr lang="en-US" dirty="0"/>
              <a:t></a:t>
            </a:r>
            <a:r>
              <a:rPr lang="en-US" b="1" dirty="0"/>
              <a:t>Geographic Location</a:t>
            </a:r>
          </a:p>
          <a:p>
            <a:r>
              <a:rPr lang="en-US" dirty="0"/>
              <a:t></a:t>
            </a:r>
            <a:r>
              <a:rPr lang="en-US" b="1" dirty="0"/>
              <a:t>Parental Status</a:t>
            </a:r>
          </a:p>
          <a:p>
            <a:r>
              <a:rPr lang="en-US" dirty="0"/>
              <a:t></a:t>
            </a:r>
            <a:r>
              <a:rPr lang="en-US" b="1" dirty="0"/>
              <a:t>Personality Type</a:t>
            </a: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dirty="0"/>
              <a:t>Elements of Diversity</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lnSpcReduction="10000"/>
          </a:bodyPr>
          <a:lstStyle/>
          <a:p>
            <a:r>
              <a:rPr lang="en-US" dirty="0"/>
              <a:t>Businesses find ways to incorporate diversity into their workplaces without causing major changes to the way their companies operate.</a:t>
            </a:r>
          </a:p>
          <a:p>
            <a:r>
              <a:rPr lang="en-US" dirty="0"/>
              <a:t>Incorporating diversity practices in a workplace can include :Recruiting from diverse talent pools to make the company open to employees from various backgrounds.</a:t>
            </a:r>
          </a:p>
          <a:p>
            <a:r>
              <a:rPr lang="en-US" dirty="0"/>
              <a:t>Diversity may be infused into advertising practices to ensure products and services are targeted to all consumers who represent the target market, whether through print, online, television or radio.</a:t>
            </a:r>
          </a:p>
        </p:txBody>
      </p:sp>
      <p:sp>
        <p:nvSpPr>
          <p:cNvPr id="2" name="Title 1"/>
          <p:cNvSpPr>
            <a:spLocks noGrp="1"/>
          </p:cNvSpPr>
          <p:nvPr>
            <p:ph type="title"/>
          </p:nvPr>
        </p:nvSpPr>
        <p:spPr>
          <a:xfrm>
            <a:off x="533400" y="304800"/>
            <a:ext cx="8229600" cy="914400"/>
          </a:xfrm>
        </p:spPr>
        <p:txBody>
          <a:bodyPr>
            <a:normAutofit fontScale="90000"/>
          </a:bodyPr>
          <a:lstStyle/>
          <a:p>
            <a:r>
              <a:rPr lang="en-US" dirty="0"/>
              <a:t>Ways to incorporate diversity:</a:t>
            </a:r>
            <a:br>
              <a:rPr lang="en-US" dirty="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TotalTime>
  <Words>1051</Words>
  <Application>Microsoft Office PowerPoint</Application>
  <PresentationFormat>On-screen Show (4:3)</PresentationFormat>
  <Paragraphs>99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MANAGING IN A DIVERSE WORKPLACE</vt:lpstr>
      <vt:lpstr>Discrimination</vt:lpstr>
      <vt:lpstr>Slide 3</vt:lpstr>
      <vt:lpstr>Slide 4</vt:lpstr>
      <vt:lpstr>Affirmative Action</vt:lpstr>
      <vt:lpstr>EQUAL EMPLOYMENT OPPORTUNITIES</vt:lpstr>
      <vt:lpstr>Slide 7</vt:lpstr>
      <vt:lpstr>Elements of Diversity </vt:lpstr>
      <vt:lpstr>Ways to incorporate diversity: </vt:lpstr>
      <vt:lpstr>Slide 10</vt:lpstr>
      <vt:lpstr>Managing diversity</vt:lpstr>
      <vt:lpstr>Key to growth: </vt:lpstr>
      <vt:lpstr>Women in the Workplace: </vt:lpstr>
      <vt:lpstr>How Diversity Initiatives Help an Organization Keep a Competitive Human Resources Advantage </vt:lpstr>
      <vt:lpstr>Benefits of Diverse workplace: </vt:lpstr>
      <vt:lpstr>How to Manage Diversity </vt:lpstr>
      <vt:lpstr>Diversity Awareness Programs </vt:lpstr>
      <vt:lpstr>Consequences of Ignoring Diversity: </vt:lpstr>
      <vt:lpstr>Considerations and Warnings: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The concept of diversity is based on individual acceptance and respect. It is an understanding that individuals are unique and different. Cultural diversity Cultural diversity acknowledges the existence of broad cultural groups within Indian culture. Cultural diversity has been part of India's history, and through it, India culture is constantly developing.</dc:title>
  <dc:creator>MNG</dc:creator>
  <cp:lastModifiedBy>Mahnoor</cp:lastModifiedBy>
  <cp:revision>21</cp:revision>
  <dcterms:created xsi:type="dcterms:W3CDTF">2017-10-29T10:59:40Z</dcterms:created>
  <dcterms:modified xsi:type="dcterms:W3CDTF">2020-05-12T10:46:59Z</dcterms:modified>
</cp:coreProperties>
</file>